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71" r:id="rId5"/>
    <p:sldId id="277" r:id="rId6"/>
    <p:sldId id="274" r:id="rId7"/>
    <p:sldId id="278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51"/>
  </p:normalViewPr>
  <p:slideViewPr>
    <p:cSldViewPr snapToGrid="0" snapToObjects="1">
      <p:cViewPr>
        <p:scale>
          <a:sx n="100" d="100"/>
          <a:sy n="100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18DC6-24D6-EED4-3721-C9E2D96C9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BCBD0-DF97-6ED9-775E-699A71CF9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5A005-D11D-5B9C-6B3A-3AA72EC0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EAC46-CB16-500D-C947-261CF3F0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BE4B8-2E6A-03E9-43B3-E4C68324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C580-B87C-E4F7-4565-4EC78622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0AF5D-887C-6D7B-9024-6A6634759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FB48-7F10-F03E-69F4-539A7D35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70B26-0DAF-20F2-8FB5-338D79D7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DF524-9FDC-4F80-B05C-B6090677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05EEB0-C827-6442-6B06-782B85696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E961E-C497-F6F2-FB00-788F700DC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098F6-8009-CD8B-64B2-3865B7E6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23846-1DCE-E481-2B71-D8FA51DE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282E8-03E6-42CC-1B8D-E6C7ACF7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19DF-57AB-6A19-523D-25DE3CE3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22B4-533C-3EC3-E876-35F4FDCF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9A784-9D94-2869-70B0-58EB16E2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CF183-FF02-9B69-CA11-877CE138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681C6-02C5-1150-761F-6A51556D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7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6CC1-582D-3E28-D153-CA28284C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4E5CA-FDF7-29B4-DDE9-17C189682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8F243-1848-9A86-2858-9D230874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9DCA-F964-1118-3A76-93FAA801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079D9-4614-D81D-FB31-3014FE1E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2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1B81-C9BD-02B4-7AE0-4EC66FB5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1AA4-9615-BCF9-7B9E-A9B5BED56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90AD9-5E94-7008-4423-DF05CEFAF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95991-CA8F-3AFB-F239-3CBC656D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230E8-517A-1088-DF45-907AEF84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DFE3-8C1F-3AD9-242D-82394065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8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F630-B8AF-E585-517E-4DF3E07A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A1CC6-EB60-376A-6260-55D10065D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C1B20-8187-6CBE-D20E-5D43CD1B5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A1E63-8499-8820-B494-F919C30A1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AAF4E-74D4-3BBD-46BD-B400A35AF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2070F1-E25F-D8F8-382D-B8A23727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08862-9D4E-7779-28EA-46C481AA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62E6F9-8F97-0013-5443-B16E238D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D2D8-97F5-5366-E9BC-0A4BB0E0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829BE-3F5C-6BD4-7FCD-6A6E714B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7AA35-7962-1AEA-0142-A813BCFB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0519C-FE7F-1A27-53F5-DA039536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9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75C32-1162-8D48-CC00-7DF5E69E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F5CFC-1F92-E1FD-B2F8-D080BB08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BE3B-ABEA-8622-FF69-A3826C53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4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95DB-B880-B1EE-C807-90555F08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501E5-2839-CAE6-4F0C-CF2C1EBBE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E0CEB-5C70-7A82-C808-0A6DB02EF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3823A-7BD9-20D9-70C8-3F7AFCB4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80769-2976-A59D-4405-9D1040C9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C0F3D-9F77-042C-579E-55913FF6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2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5B53-FA7A-0556-35A6-061FF7BE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FF11C-C96D-4E26-BC54-D1B79BB4A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EF0C1-6AFA-A51D-6461-702AA4A2F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F9CA7-66D1-FE3F-295B-263491B6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4DDDD-54B1-5EF8-0F34-C81E0EFC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DC793-F7F5-C067-4765-34BF61D7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2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9930C-BCF8-5B16-FDCC-7A753DF58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BBA89-6C64-252A-6FD8-83041AC8B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94C5-5F88-6520-05B4-FB62C1E40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C42D-0A5A-D718-63D7-A7442B476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E313C-05B4-7795-7FDF-BB1506988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E782-57A7-2846-91D1-6D8E8961E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062224"/>
            <a:ext cx="12192000" cy="1271987"/>
          </a:xfrm>
        </p:spPr>
        <p:txBody>
          <a:bodyPr>
            <a:normAutofit/>
          </a:bodyPr>
          <a:lstStyle/>
          <a:p>
            <a:r>
              <a:rPr lang="km-KH" sz="8000" dirty="0">
                <a:latin typeface="AKbalthom Naga" panose="02000500000000000000" pitchFamily="2" charset="0"/>
                <a:cs typeface="AKbalthom Naga" panose="02000500000000000000" pitchFamily="2" charset="0"/>
              </a:rPr>
              <a:t>ក្រុមជំនុំ​</a:t>
            </a:r>
            <a:r>
              <a:rPr lang="en-US" sz="8000" dirty="0">
                <a:latin typeface="AKbalthom Naga" panose="02000500000000000000" pitchFamily="2" charset="0"/>
                <a:cs typeface="AKbalthom Naga" panose="02000500000000000000" pitchFamily="2" charset="0"/>
              </a:rPr>
              <a:t>​</a:t>
            </a:r>
            <a:r>
              <a:rPr lang="en-US" sz="8000" dirty="0" err="1">
                <a:latin typeface="AKbalthom Naga" panose="02000500000000000000" pitchFamily="2" charset="0"/>
                <a:cs typeface="AKbalthom Naga" panose="02000500000000000000" pitchFamily="2" charset="0"/>
              </a:rPr>
              <a:t>មេត្រីភាព</a:t>
            </a:r>
            <a:r>
              <a:rPr lang="en-US" sz="8000" dirty="0">
                <a:latin typeface="AKbalthom Naga" panose="02000500000000000000" pitchFamily="2" charset="0"/>
                <a:cs typeface="AKbalthom Naga" panose="02000500000000000000" pitchFamily="2" charset="0"/>
              </a:rPr>
              <a:t>​</a:t>
            </a:r>
            <a:r>
              <a:rPr lang="en-US" sz="8000" dirty="0" err="1">
                <a:latin typeface="AKbalthom Naga" panose="02000500000000000000" pitchFamily="2" charset="0"/>
                <a:cs typeface="AKbalthom Naga" panose="02000500000000000000" pitchFamily="2" charset="0"/>
              </a:rPr>
              <a:t>កម្ពុជា</a:t>
            </a:r>
            <a:endParaRPr lang="en-US" sz="8000" dirty="0">
              <a:latin typeface="AKbalthom Naga" panose="02000500000000000000" pitchFamily="2" charset="0"/>
              <a:cs typeface="AKbalthom Naga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059F5-45F7-7548-881F-40DB3F3FE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420802"/>
            <a:ext cx="12192000" cy="630997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Fellowship Churches of Cambodia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7B8C5-BD9C-C0D8-19CB-DA626E5E9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82" t="2665" r="2631" b="2564"/>
          <a:stretch/>
        </p:blipFill>
        <p:spPr>
          <a:xfrm>
            <a:off x="5173802" y="3089899"/>
            <a:ext cx="1844396" cy="181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8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B125007-015A-84D3-A79D-10C27ED5A2C7}"/>
              </a:ext>
            </a:extLst>
          </p:cNvPr>
          <p:cNvSpPr/>
          <p:nvPr/>
        </p:nvSpPr>
        <p:spPr>
          <a:xfrm>
            <a:off x="1409699" y="243102"/>
            <a:ext cx="10772774" cy="11818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7D8BD6-9197-74CD-AC30-B1995FE225E9}"/>
              </a:ext>
            </a:extLst>
          </p:cNvPr>
          <p:cNvSpPr/>
          <p:nvPr/>
        </p:nvSpPr>
        <p:spPr>
          <a:xfrm>
            <a:off x="178470" y="78286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9F901-F922-53A5-BAC6-8796C7CB2C10}"/>
              </a:ext>
            </a:extLst>
          </p:cNvPr>
          <p:cNvSpPr txBox="1"/>
          <p:nvPr/>
        </p:nvSpPr>
        <p:spPr>
          <a:xfrm>
            <a:off x="1393825" y="3790013"/>
            <a:ext cx="10391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Fellowship Churches of Cambodia</a:t>
            </a:r>
            <a:r>
              <a:rPr lang="en-US" altLang="en-US" sz="3600" i="1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was established 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 Security, Fellowship</a:t>
            </a:r>
            <a:r>
              <a:rPr lang="en-GB" altLang="en-US" sz="3600" i="1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Cooperation, and </a:t>
            </a:r>
            <a:r>
              <a:rPr lang="en-US" altLang="en-US" sz="3600" i="1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rowth between churches established by OMF missionaries and </a:t>
            </a:r>
            <a:r>
              <a:rPr lang="en-US" altLang="en-US" sz="3600" i="1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church leaders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256CF-D140-3604-03B7-7882DC78F534}"/>
              </a:ext>
            </a:extLst>
          </p:cNvPr>
          <p:cNvSpPr txBox="1"/>
          <p:nvPr/>
        </p:nvSpPr>
        <p:spPr>
          <a:xfrm>
            <a:off x="1335336" y="1609025"/>
            <a:ext cx="108566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400" dirty="0">
                <a:latin typeface="Chenla" panose="02000500000000000000" pitchFamily="2" charset="0"/>
                <a:cs typeface="Chenla" panose="02000500000000000000" pitchFamily="2" charset="0"/>
              </a:rPr>
              <a:t>ក្រុមជំនុំមេត្រីភាពកម្ពុជា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ត្រូវ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បាន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បង្កើត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ឡើង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ក្នុង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គោល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បំណង</a:t>
            </a:r>
            <a:r>
              <a:rPr lang="km-KH" sz="2400" dirty="0">
                <a:latin typeface="Chenla" panose="02000500000000000000" pitchFamily="2" charset="0"/>
                <a:cs typeface="Chenla" panose="02000500000000000000" pitchFamily="2" charset="0"/>
              </a:rPr>
              <a:t>ការពារ</a:t>
            </a:r>
            <a:r>
              <a:rPr lang="en-GB" sz="2400" dirty="0">
                <a:latin typeface="Chenla" panose="02000500000000000000" pitchFamily="2" charset="0"/>
                <a:cs typeface="Chenla" panose="02000500000000000000" pitchFamily="2" charset="0"/>
              </a:rPr>
              <a:t> </a:t>
            </a:r>
            <a:r>
              <a:rPr lang="km-KH" sz="2400" dirty="0">
                <a:latin typeface="Chenla" panose="02000500000000000000" pitchFamily="2" charset="0"/>
                <a:cs typeface="Chenla" panose="02000500000000000000" pitchFamily="2" charset="0"/>
              </a:rPr>
              <a:t>មេត្រីភាព</a:t>
            </a:r>
            <a:r>
              <a:rPr lang="en-GB" sz="2400" dirty="0">
                <a:latin typeface="Chenla" panose="02000500000000000000" pitchFamily="2" charset="0"/>
                <a:cs typeface="Chenla" panose="02000500000000000000" pitchFamily="2" charset="0"/>
              </a:rPr>
              <a:t> </a:t>
            </a:r>
            <a:r>
              <a:rPr lang="km-KH" sz="2400" dirty="0">
                <a:latin typeface="Chenla" panose="02000500000000000000" pitchFamily="2" charset="0"/>
                <a:cs typeface="Chenla" panose="02000500000000000000" pitchFamily="2" charset="0"/>
              </a:rPr>
              <a:t>សហការ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 </a:t>
            </a:r>
            <a:b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</a:b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និងលូត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លាស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់​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ជា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មួយ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គ្នា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រវាង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ក្រុម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ជំនុំ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ដែល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ត្រូវ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បាន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 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បង្កើត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ឡើង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 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ដោយ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បេសកជន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របស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់​</a:t>
            </a:r>
            <a:r>
              <a:rPr lang="en-US" sz="2400" dirty="0" err="1">
                <a:latin typeface="Chenla" panose="02000500000000000000" pitchFamily="2" charset="0"/>
                <a:cs typeface="Chenla" panose="02000500000000000000" pitchFamily="2" charset="0"/>
              </a:rPr>
              <a:t>អង្គការ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OMF</a:t>
            </a:r>
            <a:r>
              <a:rPr lang="km-KH" sz="2400" dirty="0">
                <a:latin typeface="Chenla" panose="02000500000000000000" pitchFamily="2" charset="0"/>
                <a:cs typeface="Chenla" panose="02000500000000000000" pitchFamily="2" charset="0"/>
              </a:rPr>
              <a:t> ព្រម​ទាំង​ក្រុមជំនុំ​ដែល​​បង្កើត​ដោយ​ក្រុមជំនុំក្នុង​ស្រុក​។​</a:t>
            </a:r>
            <a:r>
              <a:rPr lang="en-US" sz="2400" dirty="0">
                <a:latin typeface="Chenla" panose="02000500000000000000" pitchFamily="2" charset="0"/>
                <a:cs typeface="Chenla" panose="02000500000000000000" pitchFamily="2" charset="0"/>
              </a:rPr>
              <a:t>​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864D86-0207-6D66-5FA8-15D52CD2F4BC}"/>
              </a:ext>
            </a:extLst>
          </p:cNvPr>
          <p:cNvSpPr txBox="1">
            <a:spLocks/>
          </p:cNvSpPr>
          <p:nvPr/>
        </p:nvSpPr>
        <p:spPr>
          <a:xfrm>
            <a:off x="1765300" y="414427"/>
            <a:ext cx="9248775" cy="1018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5400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មេត្រីភាពកម្ពុជាជាអ្វី?</a:t>
            </a:r>
            <a:r>
              <a:rPr lang="en-US" sz="4000" dirty="0">
                <a:latin typeface="AKbalthom Naga" panose="02000500000000000000" pitchFamily="2" charset="0"/>
                <a:cs typeface="AKbalthom Naga" panose="02000500000000000000" pitchFamily="2" charset="0"/>
              </a:rPr>
              <a:t>​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3E2FCF-5CBA-0BF1-F845-9A18F85EC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82" t="2665" r="2631" b="2564"/>
          <a:stretch/>
        </p:blipFill>
        <p:spPr>
          <a:xfrm>
            <a:off x="191840" y="249841"/>
            <a:ext cx="1201985" cy="11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4230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36DA3C-C8EC-F3AF-664B-7291E1A9567F}"/>
              </a:ext>
            </a:extLst>
          </p:cNvPr>
          <p:cNvSpPr/>
          <p:nvPr/>
        </p:nvSpPr>
        <p:spPr>
          <a:xfrm>
            <a:off x="584201" y="239140"/>
            <a:ext cx="11607800" cy="11818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DCA30-F95F-07B4-E6F2-3FBA59BAC7DA}"/>
              </a:ext>
            </a:extLst>
          </p:cNvPr>
          <p:cNvSpPr txBox="1"/>
          <p:nvPr/>
        </p:nvSpPr>
        <p:spPr>
          <a:xfrm>
            <a:off x="3228975" y="1900154"/>
            <a:ext cx="8771437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3000" dirty="0">
                <a:effectLst/>
                <a:latin typeface="Chenla" panose="02000500000000000000" pitchFamily="2" charset="0"/>
                <a:ea typeface="Malgun Gothic" panose="020B0503020000020004" pitchFamily="34" charset="-127"/>
                <a:cs typeface="Chenla" panose="02000500000000000000" pitchFamily="2" charset="0"/>
              </a:rPr>
              <a:t>ក្រុមជំនុំមេត្រីភាពកម្ពុជា រួបរួមគ្នា​សហការជាគ្រួសារតែមួយ</a:t>
            </a:r>
            <a:r>
              <a:rPr lang="en-GB" sz="3000" dirty="0">
                <a:effectLst/>
                <a:latin typeface="Chenla" panose="02000500000000000000" pitchFamily="2" charset="0"/>
                <a:ea typeface="Malgun Gothic" panose="020B0503020000020004" pitchFamily="34" charset="-127"/>
                <a:cs typeface="Chenla" panose="02000500000000000000" pitchFamily="2" charset="0"/>
              </a:rPr>
              <a:t> </a:t>
            </a:r>
            <a:r>
              <a:rPr lang="km-KH" sz="3000" dirty="0">
                <a:effectLst/>
                <a:latin typeface="Chenla" panose="02000500000000000000" pitchFamily="2" charset="0"/>
                <a:ea typeface="Malgun Gothic" panose="020B0503020000020004" pitchFamily="34" charset="-127"/>
                <a:cs typeface="Chenla" panose="02000500000000000000" pitchFamily="2" charset="0"/>
              </a:rPr>
              <a:t>ដែលមានឥទ្ធិពលក្នុងការចូលរួមចលនាព្រះបន្ទូលក្នុង</a:t>
            </a:r>
            <a:br>
              <a:rPr lang="en-GB" sz="3000" dirty="0">
                <a:effectLst/>
                <a:latin typeface="Chenla" panose="02000500000000000000" pitchFamily="2" charset="0"/>
                <a:ea typeface="Malgun Gothic" panose="020B0503020000020004" pitchFamily="34" charset="-127"/>
                <a:cs typeface="Chenla" panose="02000500000000000000" pitchFamily="2" charset="0"/>
              </a:rPr>
            </a:br>
            <a:r>
              <a:rPr lang="km-KH" sz="3000" dirty="0">
                <a:effectLst/>
                <a:latin typeface="Chenla" panose="02000500000000000000" pitchFamily="2" charset="0"/>
                <a:ea typeface="Malgun Gothic" panose="020B0503020000020004" pitchFamily="34" charset="-127"/>
                <a:cs typeface="Chenla" panose="02000500000000000000" pitchFamily="2" charset="0"/>
              </a:rPr>
              <a:t>បេសកកម្ម ដាំក្រុមជំនុំក្នុងស្រុក និងក្រៅស្រុក។​</a:t>
            </a:r>
            <a:endParaRPr lang="en-US" sz="3000" dirty="0">
              <a:effectLst/>
              <a:latin typeface="Chenla" panose="02000500000000000000" pitchFamily="2" charset="0"/>
              <a:ea typeface="Malgun Gothic" panose="020B0503020000020004" pitchFamily="34" charset="-127"/>
              <a:cs typeface="Chenla" panose="02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2514B-B9FD-C291-8846-872F50B7140C}"/>
              </a:ext>
            </a:extLst>
          </p:cNvPr>
          <p:cNvSpPr txBox="1"/>
          <p:nvPr/>
        </p:nvSpPr>
        <p:spPr>
          <a:xfrm>
            <a:off x="1819276" y="4423709"/>
            <a:ext cx="10372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Fellowship Churches of Cambodia</a:t>
            </a:r>
            <a:r>
              <a:rPr lang="en-GB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cooperate together as one influential family in order to proclaim God’s word and become a mission movement that plants churches inside Cambodia and beyond.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428C9B-B534-40A6-45B2-9A9D3D8C7A01}"/>
              </a:ext>
            </a:extLst>
          </p:cNvPr>
          <p:cNvSpPr txBox="1">
            <a:spLocks/>
          </p:cNvSpPr>
          <p:nvPr/>
        </p:nvSpPr>
        <p:spPr>
          <a:xfrm>
            <a:off x="1819275" y="470674"/>
            <a:ext cx="8410385" cy="950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6000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និមិត្ត</a:t>
            </a:r>
            <a:r>
              <a:rPr lang="en-US" dirty="0">
                <a:latin typeface="AKbalthom Naga" panose="02000500000000000000" pitchFamily="2" charset="0"/>
                <a:cs typeface="AKbalthom Naga" panose="02000500000000000000" pitchFamily="2" charset="0"/>
              </a:rPr>
              <a:t>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EA008-F3DB-A144-2D5F-EA4F0CCFE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5" r="11365"/>
          <a:stretch/>
        </p:blipFill>
        <p:spPr>
          <a:xfrm>
            <a:off x="782138" y="1889736"/>
            <a:ext cx="2280414" cy="256902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74DD66-A96E-367B-E1C3-06921EB78EB6}"/>
              </a:ext>
            </a:extLst>
          </p:cNvPr>
          <p:cNvSpPr/>
          <p:nvPr/>
        </p:nvSpPr>
        <p:spPr>
          <a:xfrm>
            <a:off x="178470" y="78286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7E021-610D-1B49-5F94-898B5F58B2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82" t="2665" r="2631" b="2564"/>
          <a:stretch/>
        </p:blipFill>
        <p:spPr>
          <a:xfrm>
            <a:off x="191840" y="249841"/>
            <a:ext cx="1201985" cy="11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2385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C9D4DB-276C-4E28-5632-B00FC02EC607}"/>
              </a:ext>
            </a:extLst>
          </p:cNvPr>
          <p:cNvSpPr/>
          <p:nvPr/>
        </p:nvSpPr>
        <p:spPr>
          <a:xfrm>
            <a:off x="406400" y="249841"/>
            <a:ext cx="11785600" cy="11818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B0B02-18FE-9C15-527C-9EE3A6D66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7" r="11997"/>
          <a:stretch/>
        </p:blipFill>
        <p:spPr>
          <a:xfrm>
            <a:off x="1542233" y="2132897"/>
            <a:ext cx="2237015" cy="2599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DCA30-F95F-07B4-E6F2-3FBA59BAC7DA}"/>
              </a:ext>
            </a:extLst>
          </p:cNvPr>
          <p:cNvSpPr txBox="1"/>
          <p:nvPr/>
        </p:nvSpPr>
        <p:spPr>
          <a:xfrm>
            <a:off x="4362450" y="2132897"/>
            <a:ext cx="76235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3200" dirty="0">
                <a:effectLst/>
                <a:latin typeface="Chenla" panose="02000500000000000000" pitchFamily="2" charset="0"/>
                <a:ea typeface="Battambang" panose="020B0606030804020204" pitchFamily="34" charset="0"/>
                <a:cs typeface="Chenla" panose="02000500000000000000" pitchFamily="2" charset="0"/>
              </a:rPr>
              <a:t>ពង្រឹងសហការ</a:t>
            </a:r>
            <a:r>
              <a:rPr lang="en-GB" sz="3200" dirty="0">
                <a:effectLst/>
                <a:latin typeface="Chenla" panose="02000500000000000000" pitchFamily="2" charset="0"/>
                <a:ea typeface="Battambang" panose="020B0606030804020204" pitchFamily="34" charset="0"/>
                <a:cs typeface="Chenla" panose="02000500000000000000" pitchFamily="2" charset="0"/>
              </a:rPr>
              <a:t> </a:t>
            </a:r>
            <a:r>
              <a:rPr lang="km-KH" sz="3200" dirty="0">
                <a:effectLst/>
                <a:latin typeface="Chenla" panose="02000500000000000000" pitchFamily="2" charset="0"/>
                <a:ea typeface="Battambang" panose="020B0606030804020204" pitchFamily="34" charset="0"/>
                <a:cs typeface="Chenla" panose="02000500000000000000" pitchFamily="2" charset="0"/>
              </a:rPr>
              <a:t>បម្រើគ្រួសារ ពង្រីកព្រះបន្ទូល </a:t>
            </a:r>
            <a:br>
              <a:rPr lang="en-GB" sz="3200" dirty="0">
                <a:effectLst/>
                <a:latin typeface="Chenla" panose="02000500000000000000" pitchFamily="2" charset="0"/>
                <a:ea typeface="Battambang" panose="020B0606030804020204" pitchFamily="34" charset="0"/>
                <a:cs typeface="Chenla" panose="02000500000000000000" pitchFamily="2" charset="0"/>
              </a:rPr>
            </a:br>
            <a:r>
              <a:rPr lang="km-KH" sz="3200" dirty="0">
                <a:effectLst/>
                <a:latin typeface="Chenla" panose="02000500000000000000" pitchFamily="2" charset="0"/>
                <a:ea typeface="Battambang" panose="020B0606030804020204" pitchFamily="34" charset="0"/>
                <a:cs typeface="Chenla" panose="02000500000000000000" pitchFamily="2" charset="0"/>
              </a:rPr>
              <a:t>និង​បញ្ជូនបេសកជន</a:t>
            </a:r>
            <a:endParaRPr lang="en-US" sz="3200" dirty="0">
              <a:effectLst/>
              <a:latin typeface="Chenla" panose="02000500000000000000" pitchFamily="2" charset="0"/>
              <a:ea typeface="Battambang" panose="020B0606030804020204" pitchFamily="34" charset="0"/>
              <a:cs typeface="Chenla" panose="02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2514B-B9FD-C291-8846-872F50B7140C}"/>
              </a:ext>
            </a:extLst>
          </p:cNvPr>
          <p:cNvSpPr txBox="1"/>
          <p:nvPr/>
        </p:nvSpPr>
        <p:spPr>
          <a:xfrm>
            <a:off x="4362451" y="3808130"/>
            <a:ext cx="7623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cooperation, serving families, </a:t>
            </a:r>
            <a:r>
              <a:rPr lang="en-GB" alt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kumimoji="0" lang="en-GB" altLang="en-US" sz="3600" b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panding the Word, and sending missionaries.</a:t>
            </a:r>
            <a:endParaRPr kumimoji="0" lang="en-US" altLang="en-US" sz="105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5663DB-F7F5-E366-034E-8C64721CDD8F}"/>
              </a:ext>
            </a:extLst>
          </p:cNvPr>
          <p:cNvSpPr txBox="1">
            <a:spLocks/>
          </p:cNvSpPr>
          <p:nvPr/>
        </p:nvSpPr>
        <p:spPr>
          <a:xfrm>
            <a:off x="1917030" y="426326"/>
            <a:ext cx="8197660" cy="1018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6000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បេសកកម្ម</a:t>
            </a:r>
            <a:r>
              <a:rPr lang="en-US" dirty="0">
                <a:latin typeface="AKbalthom Naga" panose="02000500000000000000" pitchFamily="2" charset="0"/>
                <a:cs typeface="AKbalthom Naga" panose="02000500000000000000" pitchFamily="2" charset="0"/>
              </a:rPr>
              <a:t>​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4EBB89-CA6C-3FB0-7567-0BD2EBF2F042}"/>
              </a:ext>
            </a:extLst>
          </p:cNvPr>
          <p:cNvSpPr/>
          <p:nvPr/>
        </p:nvSpPr>
        <p:spPr>
          <a:xfrm>
            <a:off x="178470" y="78286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5FD8D1-813A-77A8-8E3B-E8F57B9A6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82" t="2665" r="2631" b="2564"/>
          <a:stretch/>
        </p:blipFill>
        <p:spPr>
          <a:xfrm>
            <a:off x="191840" y="249841"/>
            <a:ext cx="1201985" cy="11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9540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C9D4DB-276C-4E28-5632-B00FC02EC607}"/>
              </a:ext>
            </a:extLst>
          </p:cNvPr>
          <p:cNvSpPr/>
          <p:nvPr/>
        </p:nvSpPr>
        <p:spPr>
          <a:xfrm>
            <a:off x="406400" y="249841"/>
            <a:ext cx="11785600" cy="11818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B0B02-18FE-9C15-527C-9EE3A6D66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7" r="11997"/>
          <a:stretch/>
        </p:blipFill>
        <p:spPr>
          <a:xfrm>
            <a:off x="1542233" y="2132897"/>
            <a:ext cx="2237015" cy="2599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DCA30-F95F-07B4-E6F2-3FBA59BAC7DA}"/>
              </a:ext>
            </a:extLst>
          </p:cNvPr>
          <p:cNvSpPr txBox="1"/>
          <p:nvPr/>
        </p:nvSpPr>
        <p:spPr>
          <a:xfrm>
            <a:off x="4362450" y="2132897"/>
            <a:ext cx="76235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3200" dirty="0">
                <a:effectLst/>
                <a:latin typeface="Chenla" panose="02000500000000000000" pitchFamily="2" charset="0"/>
                <a:ea typeface="Battambang" panose="020B0606030804020204" pitchFamily="34" charset="0"/>
                <a:cs typeface="Chenla" panose="02000500000000000000" pitchFamily="2" charset="0"/>
              </a:rPr>
              <a:t>ពង្រឹងសហការ</a:t>
            </a:r>
            <a:r>
              <a:rPr lang="en-GB" sz="3200" dirty="0">
                <a:effectLst/>
                <a:latin typeface="Chenla" panose="02000500000000000000" pitchFamily="2" charset="0"/>
                <a:ea typeface="Battambang" panose="020B0606030804020204" pitchFamily="34" charset="0"/>
                <a:cs typeface="Chenla" panose="02000500000000000000" pitchFamily="2" charset="0"/>
              </a:rPr>
              <a:t> </a:t>
            </a:r>
            <a:r>
              <a:rPr lang="km-KH" sz="3200" dirty="0">
                <a:effectLst/>
                <a:latin typeface="Chenla" panose="02000500000000000000" pitchFamily="2" charset="0"/>
                <a:ea typeface="Battambang" panose="020B0606030804020204" pitchFamily="34" charset="0"/>
                <a:cs typeface="Chenla" panose="02000500000000000000" pitchFamily="2" charset="0"/>
              </a:rPr>
              <a:t>បម្រើគ្រួសារ ពង្រីកព្រះបន្ទូល </a:t>
            </a:r>
            <a:br>
              <a:rPr lang="en-GB" sz="3200" dirty="0">
                <a:effectLst/>
                <a:latin typeface="Chenla" panose="02000500000000000000" pitchFamily="2" charset="0"/>
                <a:ea typeface="Battambang" panose="020B0606030804020204" pitchFamily="34" charset="0"/>
                <a:cs typeface="Chenla" panose="02000500000000000000" pitchFamily="2" charset="0"/>
              </a:rPr>
            </a:br>
            <a:r>
              <a:rPr lang="km-KH" sz="3200" dirty="0">
                <a:effectLst/>
                <a:latin typeface="Chenla" panose="02000500000000000000" pitchFamily="2" charset="0"/>
                <a:ea typeface="Battambang" panose="020B0606030804020204" pitchFamily="34" charset="0"/>
                <a:cs typeface="Chenla" panose="02000500000000000000" pitchFamily="2" charset="0"/>
              </a:rPr>
              <a:t>និង​បញ្ជូនបេសកជន</a:t>
            </a:r>
            <a:endParaRPr lang="en-US" sz="3200" dirty="0">
              <a:effectLst/>
              <a:latin typeface="Chenla" panose="02000500000000000000" pitchFamily="2" charset="0"/>
              <a:ea typeface="Battambang" panose="020B0606030804020204" pitchFamily="34" charset="0"/>
              <a:cs typeface="Chenla" panose="02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2514B-B9FD-C291-8846-872F50B7140C}"/>
              </a:ext>
            </a:extLst>
          </p:cNvPr>
          <p:cNvSpPr txBox="1"/>
          <p:nvPr/>
        </p:nvSpPr>
        <p:spPr>
          <a:xfrm>
            <a:off x="4362451" y="3808130"/>
            <a:ext cx="7623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cooperation, serving families, </a:t>
            </a:r>
            <a:r>
              <a:rPr lang="en-GB" alt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kumimoji="0" lang="en-GB" altLang="en-US" sz="3600" b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panding the Word, and sending missionaries.</a:t>
            </a:r>
            <a:endParaRPr kumimoji="0" lang="en-US" altLang="en-US" sz="105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5663DB-F7F5-E366-034E-8C64721CDD8F}"/>
              </a:ext>
            </a:extLst>
          </p:cNvPr>
          <p:cNvSpPr txBox="1">
            <a:spLocks/>
          </p:cNvSpPr>
          <p:nvPr/>
        </p:nvSpPr>
        <p:spPr>
          <a:xfrm>
            <a:off x="1917030" y="426326"/>
            <a:ext cx="8197660" cy="1018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6000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បេសកកម្ម</a:t>
            </a:r>
            <a:r>
              <a:rPr lang="en-US" dirty="0">
                <a:latin typeface="AKbalthom Naga" panose="02000500000000000000" pitchFamily="2" charset="0"/>
                <a:cs typeface="AKbalthom Naga" panose="02000500000000000000" pitchFamily="2" charset="0"/>
              </a:rPr>
              <a:t>​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4EBB89-CA6C-3FB0-7567-0BD2EBF2F042}"/>
              </a:ext>
            </a:extLst>
          </p:cNvPr>
          <p:cNvSpPr/>
          <p:nvPr/>
        </p:nvSpPr>
        <p:spPr>
          <a:xfrm>
            <a:off x="178470" y="78286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5FD8D1-813A-77A8-8E3B-E8F57B9A6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82" t="2665" r="2631" b="2564"/>
          <a:stretch/>
        </p:blipFill>
        <p:spPr>
          <a:xfrm>
            <a:off x="191840" y="249841"/>
            <a:ext cx="1201985" cy="11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8460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C9D4DB-276C-4E28-5632-B00FC02EC607}"/>
              </a:ext>
            </a:extLst>
          </p:cNvPr>
          <p:cNvSpPr/>
          <p:nvPr/>
        </p:nvSpPr>
        <p:spPr>
          <a:xfrm>
            <a:off x="792833" y="239140"/>
            <a:ext cx="11399168" cy="11818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DCA30-F95F-07B4-E6F2-3FBA59BAC7DA}"/>
              </a:ext>
            </a:extLst>
          </p:cNvPr>
          <p:cNvSpPr txBox="1"/>
          <p:nvPr/>
        </p:nvSpPr>
        <p:spPr>
          <a:xfrm>
            <a:off x="3648072" y="2213135"/>
            <a:ext cx="8543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3200" dirty="0">
                <a:latin typeface="Kh Siemreap" panose="02000500000000020004" pitchFamily="2" charset="0"/>
                <a:ea typeface="Battambang" panose="020B0606030804020204" pitchFamily="34" charset="0"/>
                <a:cs typeface="Kh Siemreap" panose="02000500000000020004" pitchFamily="2" charset="0"/>
              </a:rPr>
              <a:t>បញ្ជូនបេសកជននៅក្នុងស្រុក និង​ក្រៅប្រទេស</a:t>
            </a:r>
            <a:endParaRPr lang="en-GB" sz="3200" dirty="0">
              <a:latin typeface="Kh Siemreap" panose="02000500000000020004" pitchFamily="2" charset="0"/>
              <a:ea typeface="Battambang" panose="020B0606030804020204" pitchFamily="34" charset="0"/>
              <a:cs typeface="Kh Siemreap" panose="02000500000000020004" pitchFamily="2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3200" dirty="0">
                <a:latin typeface="Kh Siemreap" panose="02000500000000020004" pitchFamily="2" charset="0"/>
                <a:ea typeface="Battambang" panose="020B0606030804020204" pitchFamily="34" charset="0"/>
                <a:cs typeface="Kh Siemreap" panose="02000500000000020004" pitchFamily="2" charset="0"/>
              </a:rPr>
              <a:t>សហការ និង​បណ្តុះបណ្តាលក្រុមជំនុំ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3200" dirty="0">
                <a:latin typeface="Kh Siemreap" panose="02000500000000020004" pitchFamily="2" charset="0"/>
                <a:ea typeface="Battambang" panose="020B0606030804020204" pitchFamily="34" charset="0"/>
                <a:cs typeface="Kh Siemreap" panose="02000500000000020004" pitchFamily="2" charset="0"/>
              </a:rPr>
              <a:t>ក្រុមជំនុំមានស្ថេរភាព និង​រឹងមុំា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5663DB-F7F5-E366-034E-8C64721CDD8F}"/>
              </a:ext>
            </a:extLst>
          </p:cNvPr>
          <p:cNvSpPr txBox="1">
            <a:spLocks/>
          </p:cNvSpPr>
          <p:nvPr/>
        </p:nvSpPr>
        <p:spPr>
          <a:xfrm>
            <a:off x="1927991" y="409166"/>
            <a:ext cx="7486457" cy="106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4800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ការរំពឹងទុក</a:t>
            </a:r>
            <a:r>
              <a:rPr lang="en-US" sz="3600" dirty="0">
                <a:latin typeface="AKbalthom Naga" panose="02000500000000000000" pitchFamily="2" charset="0"/>
                <a:cs typeface="AKbalthom Naga" panose="02000500000000000000" pitchFamily="2" charset="0"/>
              </a:rPr>
              <a:t>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88C32-3AEB-C10C-1EAA-034874EF465A}"/>
              </a:ext>
            </a:extLst>
          </p:cNvPr>
          <p:cNvSpPr txBox="1"/>
          <p:nvPr/>
        </p:nvSpPr>
        <p:spPr>
          <a:xfrm>
            <a:off x="1702470" y="4768296"/>
            <a:ext cx="7556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 missionaries to the local and beyond.</a:t>
            </a: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Cooperate and train churches.</a:t>
            </a: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see sustainable and powerful churches.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3D340F-BF34-6C94-96D9-B93214AE9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39"/>
          <a:stretch/>
        </p:blipFill>
        <p:spPr>
          <a:xfrm>
            <a:off x="1004640" y="2331610"/>
            <a:ext cx="2532916" cy="22467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0CEF63-DA31-25D9-E555-629DD7A2A07C}"/>
              </a:ext>
            </a:extLst>
          </p:cNvPr>
          <p:cNvSpPr txBox="1"/>
          <p:nvPr/>
        </p:nvSpPr>
        <p:spPr>
          <a:xfrm>
            <a:off x="1393825" y="1438443"/>
            <a:ext cx="854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32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Long Term Expectation</a:t>
            </a:r>
            <a:endParaRPr lang="en-US" altLang="en-US" sz="32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F70031-070C-BFA8-3997-12063413C93C}"/>
              </a:ext>
            </a:extLst>
          </p:cNvPr>
          <p:cNvSpPr/>
          <p:nvPr/>
        </p:nvSpPr>
        <p:spPr>
          <a:xfrm>
            <a:off x="178470" y="78286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CACCF3-F957-ABD4-47C8-70B81A2023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82" t="2665" r="2631" b="2564"/>
          <a:stretch/>
        </p:blipFill>
        <p:spPr>
          <a:xfrm>
            <a:off x="191840" y="249841"/>
            <a:ext cx="1201985" cy="11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577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5EE21-E471-B8E7-4B91-4F29CD402495}"/>
              </a:ext>
            </a:extLst>
          </p:cNvPr>
          <p:cNvSpPr/>
          <p:nvPr/>
        </p:nvSpPr>
        <p:spPr>
          <a:xfrm>
            <a:off x="368301" y="249841"/>
            <a:ext cx="11823700" cy="11818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B8829-8AB3-AA49-8989-2BEBE770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929" y="449761"/>
            <a:ext cx="9944769" cy="857250"/>
          </a:xfrm>
        </p:spPr>
        <p:txBody>
          <a:bodyPr>
            <a:noAutofit/>
          </a:bodyPr>
          <a:lstStyle/>
          <a:p>
            <a:r>
              <a:rPr lang="en-US" sz="5900" dirty="0" err="1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សមាជិក</a:t>
            </a:r>
            <a:r>
              <a:rPr lang="en-US" sz="5900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​</a:t>
            </a:r>
            <a:r>
              <a:rPr lang="en-US" sz="5900" dirty="0" err="1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របស</a:t>
            </a:r>
            <a:r>
              <a:rPr lang="en-US" sz="5900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់​</a:t>
            </a:r>
            <a:r>
              <a:rPr lang="en-US" sz="5900" dirty="0" err="1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មេត្រីភាព</a:t>
            </a:r>
            <a:r>
              <a:rPr lang="en-US" sz="5900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​</a:t>
            </a:r>
            <a:r>
              <a:rPr lang="en-US" sz="5900" dirty="0" err="1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កម្ពុជា</a:t>
            </a:r>
            <a:endParaRPr lang="en-US" sz="5900" dirty="0">
              <a:solidFill>
                <a:schemeClr val="bg1"/>
              </a:solidFill>
              <a:latin typeface="AKbalthom Naga" panose="02000500000000000000" pitchFamily="2" charset="0"/>
              <a:cs typeface="AKbalthom Naga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BD4D0-6B47-C247-982C-D4A812F9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937" y="1506931"/>
            <a:ext cx="2798425" cy="4519715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50000"/>
              </a:lnSpc>
              <a:buNone/>
            </a:pP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1.មេត្រីភាព​</a:t>
            </a:r>
            <a:r>
              <a:rPr lang="en-US" sz="2000" dirty="0" err="1">
                <a:latin typeface="Kh Siemreap" panose="02000500000000020004" pitchFamily="2" charset="0"/>
                <a:cs typeface="Kh Siemreap" panose="02000500000000020004" pitchFamily="2" charset="0"/>
              </a:rPr>
              <a:t>ពោ</a:t>
            </a:r>
            <a:r>
              <a:rPr lang="km-KH" sz="2000" dirty="0">
                <a:latin typeface="Kh Siemreap" panose="02000500000000020004" pitchFamily="2" charset="0"/>
                <a:cs typeface="Kh Siemreap" panose="02000500000000020004" pitchFamily="2" charset="0"/>
              </a:rPr>
              <a:t>ធិ</a:t>
            </a:r>
            <a:r>
              <a:rPr lang="en-US" sz="2000" dirty="0" err="1">
                <a:latin typeface="Kh Siemreap" panose="02000500000000020004" pitchFamily="2" charset="0"/>
                <a:cs typeface="Kh Siemreap" panose="02000500000000020004" pitchFamily="2" charset="0"/>
              </a:rPr>
              <a:t>ចិនតុង</a:t>
            </a: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​</a:t>
            </a: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2.មេត្រីភាពភូមិព្រះយេស៊ូ</a:t>
            </a:r>
            <a:r>
              <a:rPr lang="km-KH" sz="2000" dirty="0">
                <a:latin typeface="Kh Siemreap" panose="02000500000000020004" pitchFamily="2" charset="0"/>
                <a:cs typeface="Kh Siemreap" panose="02000500000000020004" pitchFamily="2" charset="0"/>
              </a:rPr>
              <a:t>វ</a:t>
            </a:r>
            <a:endParaRPr lang="en-US" sz="2000" dirty="0">
              <a:latin typeface="Kh Siemreap" panose="02000500000000020004" pitchFamily="2" charset="0"/>
              <a:cs typeface="Kh Siemreap" panose="02000500000000020004" pitchFamily="2" charset="0"/>
            </a:endParaRP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3.មេត្រីភាព​</a:t>
            </a:r>
            <a:r>
              <a:rPr lang="en-US" sz="2000" dirty="0" err="1">
                <a:latin typeface="Kh Siemreap" panose="02000500000000020004" pitchFamily="2" charset="0"/>
                <a:cs typeface="Kh Siemreap" panose="02000500000000020004" pitchFamily="2" charset="0"/>
              </a:rPr>
              <a:t>ក្រចេះ</a:t>
            </a:r>
            <a:endParaRPr lang="en-US" sz="2000" dirty="0">
              <a:latin typeface="Kh Siemreap" panose="02000500000000020004" pitchFamily="2" charset="0"/>
              <a:cs typeface="Kh Siemreap" panose="02000500000000020004" pitchFamily="2" charset="0"/>
            </a:endParaRP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4.មេត្រីភាព​</a:t>
            </a:r>
            <a:r>
              <a:rPr lang="en-US" sz="2000" dirty="0" err="1">
                <a:latin typeface="Kh Siemreap" panose="02000500000000020004" pitchFamily="2" charset="0"/>
                <a:cs typeface="Kh Siemreap" panose="02000500000000020004" pitchFamily="2" charset="0"/>
              </a:rPr>
              <a:t>អ្នក</a:t>
            </a: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​</a:t>
            </a:r>
            <a:r>
              <a:rPr lang="en-US" sz="2000" dirty="0" err="1">
                <a:latin typeface="Kh Siemreap" panose="02000500000000020004" pitchFamily="2" charset="0"/>
                <a:cs typeface="Kh Siemreap" panose="02000500000000020004" pitchFamily="2" charset="0"/>
              </a:rPr>
              <a:t>លឿង</a:t>
            </a: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​</a:t>
            </a: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5.មេត្រីភាព​</a:t>
            </a:r>
            <a:r>
              <a:rPr lang="en-US" sz="2000" dirty="0" err="1">
                <a:latin typeface="Kh Siemreap" panose="02000500000000020004" pitchFamily="2" charset="0"/>
                <a:cs typeface="Kh Siemreap" panose="02000500000000020004" pitchFamily="2" charset="0"/>
              </a:rPr>
              <a:t>ព្រែកតាគង</a:t>
            </a: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់</a:t>
            </a: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6.មេត្រីភា​</a:t>
            </a:r>
            <a:r>
              <a:rPr lang="en-US" sz="2000" dirty="0" err="1">
                <a:latin typeface="Kh Siemreap" panose="02000500000000020004" pitchFamily="2" charset="0"/>
                <a:cs typeface="Kh Siemreap" panose="02000500000000020004" pitchFamily="2" charset="0"/>
              </a:rPr>
              <a:t>ពផ្លូវជីវិត</a:t>
            </a: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​</a:t>
            </a:r>
            <a:r>
              <a:rPr lang="en-US" sz="2000" dirty="0" err="1">
                <a:latin typeface="Kh Siemreap" panose="02000500000000020004" pitchFamily="2" charset="0"/>
                <a:cs typeface="Kh Siemreap" panose="02000500000000020004" pitchFamily="2" charset="0"/>
              </a:rPr>
              <a:t>អូជុំ</a:t>
            </a:r>
            <a:endParaRPr lang="en-US" sz="2000" dirty="0">
              <a:latin typeface="Kh Siemreap" panose="02000500000000020004" pitchFamily="2" charset="0"/>
              <a:cs typeface="Kh Siemreap" panose="02000500000000020004" pitchFamily="2" charset="0"/>
            </a:endParaRP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7.មេត្រីភាព​</a:t>
            </a:r>
            <a:r>
              <a:rPr lang="en-US" sz="2000" dirty="0" err="1">
                <a:latin typeface="Kh Siemreap" panose="02000500000000020004" pitchFamily="2" charset="0"/>
                <a:cs typeface="Kh Siemreap" panose="02000500000000020004" pitchFamily="2" charset="0"/>
              </a:rPr>
              <a:t>តាវែង</a:t>
            </a:r>
            <a:endParaRPr lang="en-US" sz="2000" dirty="0">
              <a:latin typeface="Kh Siemreap" panose="02000500000000020004" pitchFamily="2" charset="0"/>
              <a:cs typeface="Kh Siemreap" panose="02000500000000020004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82F1F7-F4F1-B8F9-30C8-2CF3FC405042}"/>
              </a:ext>
            </a:extLst>
          </p:cNvPr>
          <p:cNvSpPr/>
          <p:nvPr/>
        </p:nvSpPr>
        <p:spPr>
          <a:xfrm>
            <a:off x="178470" y="78286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41166B-5BFA-22FB-9E99-B3030729A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82" t="2665" r="2631" b="2564"/>
          <a:stretch/>
        </p:blipFill>
        <p:spPr>
          <a:xfrm>
            <a:off x="217240" y="249841"/>
            <a:ext cx="1201985" cy="11818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542080-FA6F-A7E2-75BC-22A0FE335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7" y="6010753"/>
            <a:ext cx="770978" cy="77097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DFEA1-B601-5803-0B85-EF4C82F8408C}"/>
              </a:ext>
            </a:extLst>
          </p:cNvPr>
          <p:cNvCxnSpPr>
            <a:cxnSpLocks/>
          </p:cNvCxnSpPr>
          <p:nvPr/>
        </p:nvCxnSpPr>
        <p:spPr>
          <a:xfrm>
            <a:off x="1086520" y="1570539"/>
            <a:ext cx="0" cy="390688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B7052BB-1507-2C23-3448-E5CDAD18C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22" y="1667150"/>
            <a:ext cx="334572" cy="246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E539E4-B24E-2AB9-BF87-83106C87C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22" y="2243413"/>
            <a:ext cx="334572" cy="246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2665D9-63FA-1B10-5A8B-8733D691A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14" y="2797144"/>
            <a:ext cx="334572" cy="246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ACF25C-0E05-78D8-41C2-4C7F6A1E1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94" y="3359126"/>
            <a:ext cx="334572" cy="246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14D5D7-CCAF-458E-2A49-470A5DFD2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21" y="3935389"/>
            <a:ext cx="334572" cy="246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CA2DD4-5BF0-676A-D207-DA1F16BE2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4" y="4526510"/>
            <a:ext cx="334572" cy="2463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6E31A7-D42B-BB58-D984-58A5123CC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34" y="5051102"/>
            <a:ext cx="334572" cy="24633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9E06D47-2039-3B00-C6AC-A92B61A0A48E}"/>
              </a:ext>
            </a:extLst>
          </p:cNvPr>
          <p:cNvCxnSpPr>
            <a:cxnSpLocks/>
          </p:cNvCxnSpPr>
          <p:nvPr/>
        </p:nvCxnSpPr>
        <p:spPr>
          <a:xfrm>
            <a:off x="5395868" y="2183336"/>
            <a:ext cx="0" cy="367964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9AA8E695-AF5A-F591-85CC-3828C9774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70" y="2300357"/>
            <a:ext cx="334572" cy="2463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D2DF864-BBAA-98C4-7E64-49AC5A432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990" y="2841514"/>
            <a:ext cx="334572" cy="2463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028E5B-DFB2-8D5E-EB06-8B525690F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208" y="3343801"/>
            <a:ext cx="334572" cy="2463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619FE7-F6CD-62D8-C6AE-B7049C28B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565" y="3840425"/>
            <a:ext cx="334572" cy="2463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863A8A-E31A-F8EB-1313-1A48D52B6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269" y="4342058"/>
            <a:ext cx="334572" cy="2463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86664FE-FCAC-FB03-88B3-35248D3CF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422" y="4850233"/>
            <a:ext cx="334572" cy="2463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7101F40-E71A-2C55-D4DC-5168B50BC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534" y="5358408"/>
            <a:ext cx="334572" cy="246333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C5A432C6-0DD0-F8A9-A9DC-C105E95552DD}"/>
              </a:ext>
            </a:extLst>
          </p:cNvPr>
          <p:cNvSpPr txBox="1">
            <a:spLocks/>
          </p:cNvSpPr>
          <p:nvPr/>
        </p:nvSpPr>
        <p:spPr>
          <a:xfrm rot="16200000">
            <a:off x="3427488" y="3695896"/>
            <a:ext cx="2928988" cy="6632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សមាជិក</a:t>
            </a:r>
            <a:r>
              <a:rPr lang="en-US" b="1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​</a:t>
            </a:r>
            <a:r>
              <a:rPr lang="en-US" b="1" dirty="0" err="1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បម្រុង</a:t>
            </a:r>
            <a:endParaRPr lang="en-US" b="1" dirty="0">
              <a:solidFill>
                <a:schemeClr val="bg1"/>
              </a:solidFill>
              <a:latin typeface="AKbalthom Naga" panose="02000500000000000000" pitchFamily="2" charset="0"/>
              <a:cs typeface="AKbalthom Naga" panose="02000500000000000000" pitchFamily="2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78294E2-4436-E6F4-5575-66B1B5457E8E}"/>
              </a:ext>
            </a:extLst>
          </p:cNvPr>
          <p:cNvSpPr txBox="1">
            <a:spLocks/>
          </p:cNvSpPr>
          <p:nvPr/>
        </p:nvSpPr>
        <p:spPr>
          <a:xfrm rot="16200000">
            <a:off x="-870630" y="2819851"/>
            <a:ext cx="2836910" cy="77784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សមាជិក</a:t>
            </a:r>
            <a:r>
              <a:rPr lang="en-US" sz="3600" b="1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​</a:t>
            </a:r>
            <a:r>
              <a:rPr lang="km-KH" sz="3600" b="1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ពេញសិទ្ធិ</a:t>
            </a:r>
            <a:endParaRPr lang="en-US" sz="3600" b="1" dirty="0">
              <a:solidFill>
                <a:schemeClr val="bg1"/>
              </a:solidFill>
              <a:latin typeface="AKbalthom Naga" panose="02000500000000000000" pitchFamily="2" charset="0"/>
              <a:cs typeface="AKbalthom Naga" panose="02000500000000000000" pitchFamily="2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4DB9F57-B36A-DC1D-61ED-16EC5066C69B}"/>
              </a:ext>
            </a:extLst>
          </p:cNvPr>
          <p:cNvSpPr txBox="1">
            <a:spLocks/>
          </p:cNvSpPr>
          <p:nvPr/>
        </p:nvSpPr>
        <p:spPr>
          <a:xfrm>
            <a:off x="8737620" y="1509017"/>
            <a:ext cx="3381544" cy="7139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lnSpc>
                <a:spcPct val="150000"/>
              </a:lnSpc>
              <a:buNone/>
            </a:pPr>
            <a:r>
              <a:rPr lang="en-GB" sz="1800" dirty="0">
                <a:latin typeface="Kh Siemreap" panose="02000500000000020004" pitchFamily="2" charset="0"/>
                <a:cs typeface="Kh Siemreap" panose="02000500000000020004" pitchFamily="2" charset="0"/>
              </a:rPr>
              <a:t>08</a:t>
            </a:r>
            <a:r>
              <a:rPr lang="km-KH" sz="1800" dirty="0">
                <a:latin typeface="Kh Siemreap" panose="02000500000000020004" pitchFamily="2" charset="0"/>
                <a:cs typeface="Kh Siemreap" panose="02000500000000020004" pitchFamily="2" charset="0"/>
              </a:rPr>
              <a:t>.មេត្រីភាពភូមិកាំ</a:t>
            </a: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GB" sz="1800" dirty="0">
                <a:latin typeface="Kh Siemreap" panose="02000500000000020004" pitchFamily="2" charset="0"/>
                <a:cs typeface="Kh Siemreap" panose="02000500000000020004" pitchFamily="2" charset="0"/>
              </a:rPr>
              <a:t>09</a:t>
            </a:r>
            <a:r>
              <a:rPr lang="km-KH" sz="1800" dirty="0">
                <a:latin typeface="Kh Siemreap" panose="02000500000000020004" pitchFamily="2" charset="0"/>
                <a:cs typeface="Kh Siemreap" panose="02000500000000020004" pitchFamily="2" charset="0"/>
              </a:rPr>
              <a:t>. មេត្រីភាពទំពួនរឺងតូច</a:t>
            </a: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GB" sz="1800" dirty="0">
                <a:latin typeface="Kh Siemreap" panose="02000500000000020004" pitchFamily="2" charset="0"/>
                <a:cs typeface="Kh Siemreap" panose="02000500000000020004" pitchFamily="2" charset="0"/>
              </a:rPr>
              <a:t>10</a:t>
            </a:r>
            <a:r>
              <a:rPr lang="km-KH" sz="1800" dirty="0">
                <a:latin typeface="Kh Siemreap" panose="02000500000000020004" pitchFamily="2" charset="0"/>
                <a:cs typeface="Kh Siemreap" panose="02000500000000020004" pitchFamily="2" charset="0"/>
              </a:rPr>
              <a:t>. មេត្រីភាពក្រឡា</a:t>
            </a: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GB" sz="1800" dirty="0">
                <a:latin typeface="Kh Siemreap" panose="02000500000000020004" pitchFamily="2" charset="0"/>
                <a:cs typeface="Kh Siemreap" panose="02000500000000020004" pitchFamily="2" charset="0"/>
              </a:rPr>
              <a:t>11</a:t>
            </a:r>
            <a:r>
              <a:rPr lang="km-KH" sz="1800" dirty="0">
                <a:latin typeface="Kh Siemreap" panose="02000500000000020004" pitchFamily="2" charset="0"/>
                <a:cs typeface="Kh Siemreap" panose="02000500000000020004" pitchFamily="2" charset="0"/>
              </a:rPr>
              <a:t>. មេត្រីភាពធួយ</a:t>
            </a: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GB" sz="1800" dirty="0">
                <a:latin typeface="Kh Siemreap" panose="02000500000000020004" pitchFamily="2" charset="0"/>
                <a:cs typeface="Kh Siemreap" panose="02000500000000020004" pitchFamily="2" charset="0"/>
              </a:rPr>
              <a:t>12</a:t>
            </a:r>
            <a:r>
              <a:rPr lang="km-KH" sz="1800" dirty="0">
                <a:latin typeface="Kh Siemreap" panose="02000500000000020004" pitchFamily="2" charset="0"/>
                <a:cs typeface="Kh Siemreap" panose="02000500000000020004" pitchFamily="2" charset="0"/>
              </a:rPr>
              <a:t>. មេត្រីភាពកិគួង</a:t>
            </a:r>
            <a:endParaRPr lang="en-GB" sz="1800" dirty="0">
              <a:latin typeface="Kh Siemreap" panose="02000500000000020004" pitchFamily="2" charset="0"/>
              <a:cs typeface="Kh Siemreap" panose="02000500000000020004" pitchFamily="2" charset="0"/>
            </a:endParaRP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GB" sz="1800" dirty="0">
                <a:latin typeface="Kh Siemreap" panose="02000500000000020004" pitchFamily="2" charset="0"/>
                <a:cs typeface="Kh Siemreap" panose="02000500000000020004" pitchFamily="2" charset="0"/>
              </a:rPr>
              <a:t>13</a:t>
            </a:r>
            <a:r>
              <a:rPr lang="km-KH" sz="1800" dirty="0">
                <a:latin typeface="Kh Siemreap" panose="02000500000000020004" pitchFamily="2" charset="0"/>
                <a:cs typeface="Kh Siemreap" panose="02000500000000020004" pitchFamily="2" charset="0"/>
              </a:rPr>
              <a:t>. មេត្រីភាពភូមិ​ទុន​ </a:t>
            </a:r>
            <a:endParaRPr lang="en-GB" sz="1800" dirty="0">
              <a:latin typeface="Kh Siemreap" panose="02000500000000020004" pitchFamily="2" charset="0"/>
              <a:cs typeface="Kh Siemreap" panose="02000500000000020004" pitchFamily="2" charset="0"/>
            </a:endParaRP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GB" sz="1800" dirty="0">
                <a:latin typeface="Kh Siemreap" panose="02000500000000020004" pitchFamily="2" charset="0"/>
                <a:cs typeface="Kh Siemreap" panose="02000500000000020004" pitchFamily="2" charset="0"/>
              </a:rPr>
              <a:t>14</a:t>
            </a:r>
            <a:r>
              <a:rPr lang="km-KH" sz="1800" dirty="0">
                <a:latin typeface="Kh Siemreap" panose="02000500000000020004" pitchFamily="2" charset="0"/>
                <a:cs typeface="Kh Siemreap" panose="02000500000000020004" pitchFamily="2" charset="0"/>
              </a:rPr>
              <a:t>. មេត្រីភាពភូមិ​ផ្យាង</a:t>
            </a: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GB" sz="1800" dirty="0">
                <a:latin typeface="Kh Siemreap" panose="02000500000000020004" pitchFamily="2" charset="0"/>
                <a:cs typeface="Kh Siemreap" panose="02000500000000020004" pitchFamily="2" charset="0"/>
              </a:rPr>
              <a:t>15</a:t>
            </a:r>
            <a:r>
              <a:rPr lang="km-KH" sz="1800" dirty="0">
                <a:latin typeface="Kh Siemreap" panose="02000500000000020004" pitchFamily="2" charset="0"/>
                <a:cs typeface="Kh Siemreap" panose="02000500000000020004" pitchFamily="2" charset="0"/>
              </a:rPr>
              <a:t>. មេត្រីភាពភូមិស្វាយ</a:t>
            </a: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GB" sz="1800" dirty="0">
                <a:latin typeface="Kh Siemreap" panose="02000500000000020004" pitchFamily="2" charset="0"/>
                <a:cs typeface="Kh Siemreap" panose="02000500000000020004" pitchFamily="2" charset="0"/>
              </a:rPr>
              <a:t>16</a:t>
            </a:r>
            <a:r>
              <a:rPr lang="km-KH" sz="1800" dirty="0">
                <a:latin typeface="Kh Siemreap" panose="02000500000000020004" pitchFamily="2" charset="0"/>
                <a:cs typeface="Kh Siemreap" panose="02000500000000020004" pitchFamily="2" charset="0"/>
              </a:rPr>
              <a:t>. មេត្រីភាពភូមិសំរ៉ោះ</a:t>
            </a:r>
            <a:endParaRPr lang="en-GB" sz="1800" dirty="0">
              <a:latin typeface="Kh Siemreap" panose="02000500000000020004" pitchFamily="2" charset="0"/>
              <a:cs typeface="Kh Siemreap" panose="02000500000000020004" pitchFamily="2" charset="0"/>
            </a:endParaRP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GB" sz="1800" dirty="0">
                <a:latin typeface="Kh Siemreap" panose="02000500000000020004" pitchFamily="2" charset="0"/>
                <a:cs typeface="Kh Siemreap" panose="02000500000000020004" pitchFamily="2" charset="0"/>
              </a:rPr>
              <a:t>17</a:t>
            </a:r>
            <a:r>
              <a:rPr lang="km-KH" sz="1800" dirty="0">
                <a:latin typeface="Kh Siemreap" panose="02000500000000020004" pitchFamily="2" charset="0"/>
                <a:cs typeface="Kh Siemreap" panose="02000500000000020004" pitchFamily="2" charset="0"/>
              </a:rPr>
              <a:t>.មេត្រីភាពអូកាំផា</a:t>
            </a: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GB" sz="1800" dirty="0">
                <a:latin typeface="Kh Siemreap" panose="02000500000000020004" pitchFamily="2" charset="0"/>
                <a:cs typeface="Kh Siemreap" panose="02000500000000020004" pitchFamily="2" charset="0"/>
              </a:rPr>
              <a:t>18</a:t>
            </a:r>
            <a:r>
              <a:rPr lang="km-KH" sz="1800" dirty="0">
                <a:latin typeface="Kh Siemreap" panose="02000500000000020004" pitchFamily="2" charset="0"/>
                <a:cs typeface="Kh Siemreap" panose="02000500000000020004" pitchFamily="2" charset="0"/>
              </a:rPr>
              <a:t>.​ មេត្រីភាពម៉ាស់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0C20E-CA90-8BA2-F11C-751187BCFC9A}"/>
              </a:ext>
            </a:extLst>
          </p:cNvPr>
          <p:cNvSpPr txBox="1"/>
          <p:nvPr/>
        </p:nvSpPr>
        <p:spPr>
          <a:xfrm>
            <a:off x="1240532" y="6149836"/>
            <a:ext cx="4668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600" dirty="0">
                <a:latin typeface="Kh Siemreap" panose="02000500000000020004" pitchFamily="2" charset="0"/>
                <a:cs typeface="Kh Siemreap" panose="02000500000000020004" pitchFamily="2" charset="0"/>
              </a:rPr>
              <a:t>ក្រុមជំនុំពេញសិទ្ធិ ៧, ក្រុមជំនុំបម្រុង ១៧ក្រុមជំនុំ</a:t>
            </a:r>
            <a:endParaRPr lang="en-US" sz="1600" dirty="0">
              <a:latin typeface="Kh Siemreap" panose="02000500000000020004" pitchFamily="2" charset="0"/>
              <a:cs typeface="Kh Siemreap" panose="02000500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7F0E57-216C-7AF5-A24C-804CD70442A3}"/>
              </a:ext>
            </a:extLst>
          </p:cNvPr>
          <p:cNvSpPr txBox="1"/>
          <p:nvPr/>
        </p:nvSpPr>
        <p:spPr>
          <a:xfrm>
            <a:off x="5580093" y="2127654"/>
            <a:ext cx="2828419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>
              <a:lnSpc>
                <a:spcPct val="150000"/>
              </a:lnSpc>
              <a:buNone/>
            </a:pPr>
            <a:r>
              <a:rPr lang="en-GB" sz="2000" dirty="0">
                <a:latin typeface="Kh Siemreap" panose="02000500000000020004" pitchFamily="2" charset="0"/>
                <a:cs typeface="Kh Siemreap" panose="02000500000000020004" pitchFamily="2" charset="0"/>
              </a:rPr>
              <a:t>01.</a:t>
            </a:r>
            <a:r>
              <a:rPr lang="km-KH" sz="2000" dirty="0">
                <a:latin typeface="Kh Siemreap" panose="02000500000000020004" pitchFamily="2" charset="0"/>
                <a:cs typeface="Kh Siemreap" panose="02000500000000020004" pitchFamily="2" charset="0"/>
              </a:rPr>
              <a:t>មេត្រីភាព</a:t>
            </a: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​</a:t>
            </a:r>
            <a:r>
              <a:rPr lang="en-US" sz="2000" dirty="0" err="1">
                <a:latin typeface="Kh Siemreap" panose="02000500000000020004" pitchFamily="2" charset="0"/>
                <a:cs typeface="Kh Siemreap" panose="02000500000000020004" pitchFamily="2" charset="0"/>
              </a:rPr>
              <a:t>ព្រៃទា</a:t>
            </a:r>
            <a:endParaRPr lang="en-US" sz="2000" dirty="0">
              <a:latin typeface="Kh Siemreap" panose="02000500000000020004" pitchFamily="2" charset="0"/>
              <a:cs typeface="Kh Siemreap" panose="02000500000000020004" pitchFamily="2" charset="0"/>
            </a:endParaRP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GB" sz="2000" dirty="0">
                <a:latin typeface="Kh Siemreap" panose="02000500000000020004" pitchFamily="2" charset="0"/>
                <a:cs typeface="Kh Siemreap" panose="02000500000000020004" pitchFamily="2" charset="0"/>
              </a:rPr>
              <a:t>0</a:t>
            </a:r>
            <a:r>
              <a:rPr lang="km-KH" sz="2000" dirty="0">
                <a:latin typeface="Kh Siemreap" panose="02000500000000020004" pitchFamily="2" charset="0"/>
                <a:cs typeface="Kh Siemreap" panose="02000500000000020004" pitchFamily="2" charset="0"/>
              </a:rPr>
              <a:t>​</a:t>
            </a:r>
            <a:r>
              <a:rPr lang="en-GB" sz="2000" dirty="0">
                <a:latin typeface="Kh Siemreap" panose="02000500000000020004" pitchFamily="2" charset="0"/>
                <a:cs typeface="Kh Siemreap" panose="02000500000000020004" pitchFamily="2" charset="0"/>
              </a:rPr>
              <a:t>2.</a:t>
            </a:r>
            <a:r>
              <a:rPr lang="km-KH" sz="2000" dirty="0">
                <a:latin typeface="Kh Siemreap" panose="02000500000000020004" pitchFamily="2" charset="0"/>
                <a:cs typeface="Kh Siemreap" panose="02000500000000020004" pitchFamily="2" charset="0"/>
              </a:rPr>
              <a:t>មេត្រីភាព</a:t>
            </a:r>
            <a:r>
              <a:rPr lang="en-US" sz="2000" dirty="0" err="1">
                <a:latin typeface="Kh Siemreap" panose="02000500000000020004" pitchFamily="2" charset="0"/>
                <a:cs typeface="Kh Siemreap" panose="02000500000000020004" pitchFamily="2" charset="0"/>
              </a:rPr>
              <a:t>អូរាំ</a:t>
            </a:r>
            <a:r>
              <a:rPr lang="km-KH" sz="2000" dirty="0">
                <a:latin typeface="Kh Siemreap" panose="02000500000000020004" pitchFamily="2" charset="0"/>
                <a:cs typeface="Kh Siemreap" panose="02000500000000020004" pitchFamily="2" charset="0"/>
              </a:rPr>
              <a:t>ង</a:t>
            </a: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ឪ</a:t>
            </a:r>
          </a:p>
          <a:p>
            <a:pPr marL="457200" lvl="1" indent="-457200">
              <a:lnSpc>
                <a:spcPct val="150000"/>
              </a:lnSpc>
              <a:buNone/>
            </a:pPr>
            <a:r>
              <a:rPr lang="km-KH" sz="2000" dirty="0">
                <a:latin typeface="Kh Siemreap" panose="02000500000000020004" pitchFamily="2" charset="0"/>
                <a:cs typeface="Kh Siemreap" panose="02000500000000020004" pitchFamily="2" charset="0"/>
              </a:rPr>
              <a:t>​</a:t>
            </a: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​03.</a:t>
            </a:r>
            <a:r>
              <a:rPr lang="km-KH" sz="2000" dirty="0">
                <a:latin typeface="Kh Siemreap" panose="02000500000000020004" pitchFamily="2" charset="0"/>
                <a:cs typeface="Kh Siemreap" panose="02000500000000020004" pitchFamily="2" charset="0"/>
              </a:rPr>
              <a:t>មេត្រីភាព</a:t>
            </a:r>
            <a:r>
              <a:rPr lang="en-US" sz="2000" dirty="0" err="1">
                <a:latin typeface="Kh Siemreap" panose="02000500000000020004" pitchFamily="2" charset="0"/>
                <a:cs typeface="Kh Siemreap" panose="02000500000000020004" pitchFamily="2" charset="0"/>
              </a:rPr>
              <a:t>ស្ទឹង</a:t>
            </a: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​</a:t>
            </a:r>
            <a:r>
              <a:rPr lang="en-US" sz="2000" dirty="0" err="1">
                <a:latin typeface="Kh Siemreap" panose="02000500000000020004" pitchFamily="2" charset="0"/>
                <a:cs typeface="Kh Siemreap" panose="02000500000000020004" pitchFamily="2" charset="0"/>
              </a:rPr>
              <a:t>មានជ័យ</a:t>
            </a:r>
            <a:r>
              <a:rPr lang="en-US" sz="2000" dirty="0">
                <a:latin typeface="Kh Siemreap" panose="02000500000000020004" pitchFamily="2" charset="0"/>
                <a:cs typeface="Kh Siemreap" panose="02000500000000020004" pitchFamily="2" charset="0"/>
              </a:rPr>
              <a:t> </a:t>
            </a:r>
            <a:endParaRPr lang="km-KH" sz="2000" dirty="0">
              <a:latin typeface="Kh Siemreap" panose="02000500000000020004" pitchFamily="2" charset="0"/>
              <a:cs typeface="Kh Siemreap" panose="02000500000000020004" pitchFamily="2" charset="0"/>
            </a:endParaRPr>
          </a:p>
          <a:p>
            <a:pPr marL="457200" lvl="1" indent="-457200">
              <a:lnSpc>
                <a:spcPct val="150000"/>
              </a:lnSpc>
              <a:buNone/>
            </a:pPr>
            <a:r>
              <a:rPr lang="km-KH" sz="2000" dirty="0">
                <a:latin typeface="Kh Siemreap" panose="02000500000000020004" pitchFamily="2" charset="0"/>
                <a:cs typeface="Kh Siemreap" panose="02000500000000020004" pitchFamily="2" charset="0"/>
              </a:rPr>
              <a:t>​</a:t>
            </a:r>
            <a:r>
              <a:rPr lang="en-GB" sz="2000" dirty="0">
                <a:latin typeface="Kh Siemreap" panose="02000500000000020004" pitchFamily="2" charset="0"/>
                <a:cs typeface="Kh Siemreap" panose="02000500000000020004" pitchFamily="2" charset="0"/>
              </a:rPr>
              <a:t>04.</a:t>
            </a:r>
            <a:r>
              <a:rPr lang="km-KH" sz="2000" dirty="0">
                <a:latin typeface="Kh Siemreap" panose="02000500000000020004" pitchFamily="2" charset="0"/>
                <a:cs typeface="Kh Siemreap" panose="02000500000000020004" pitchFamily="2" charset="0"/>
              </a:rPr>
              <a:t>មេត្រីភាពស្រុក​ស្នួល​</a:t>
            </a:r>
            <a:endParaRPr lang="en-US" sz="2000" dirty="0">
              <a:latin typeface="Kh Siemreap" panose="02000500000000020004" pitchFamily="2" charset="0"/>
              <a:cs typeface="Kh Siemreap" panose="02000500000000020004" pitchFamily="2" charset="0"/>
            </a:endParaRP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GB" sz="2000" dirty="0">
                <a:latin typeface="Kh Siemreap" panose="02000500000000020004" pitchFamily="2" charset="0"/>
                <a:cs typeface="Kh Siemreap" panose="02000500000000020004" pitchFamily="2" charset="0"/>
              </a:rPr>
              <a:t>05.</a:t>
            </a:r>
            <a:r>
              <a:rPr lang="km-KH" sz="2000" dirty="0">
                <a:latin typeface="Kh Siemreap" panose="02000500000000020004" pitchFamily="2" charset="0"/>
                <a:cs typeface="Kh Siemreap" panose="02000500000000020004" pitchFamily="2" charset="0"/>
              </a:rPr>
              <a:t>មេត្រីភាពស្ទឹង​ត្រែង </a:t>
            </a: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GB" sz="2000" dirty="0">
                <a:latin typeface="Kh Siemreap" panose="02000500000000020004" pitchFamily="2" charset="0"/>
                <a:cs typeface="Kh Siemreap" panose="02000500000000020004" pitchFamily="2" charset="0"/>
              </a:rPr>
              <a:t>06.</a:t>
            </a:r>
            <a:r>
              <a:rPr lang="km-KH" sz="2000" dirty="0">
                <a:latin typeface="Kh Siemreap" panose="02000500000000020004" pitchFamily="2" charset="0"/>
                <a:cs typeface="Kh Siemreap" panose="02000500000000020004" pitchFamily="2" charset="0"/>
              </a:rPr>
              <a:t>មេត្រីភាពសៀម​រាប​</a:t>
            </a:r>
            <a:endParaRPr lang="en-GB" sz="2000" dirty="0">
              <a:latin typeface="Kh Siemreap" panose="02000500000000020004" pitchFamily="2" charset="0"/>
              <a:cs typeface="Kh Siemreap" panose="02000500000000020004" pitchFamily="2" charset="0"/>
            </a:endParaRPr>
          </a:p>
          <a:p>
            <a:pPr marL="457200" lvl="1" indent="-457200">
              <a:lnSpc>
                <a:spcPct val="150000"/>
              </a:lnSpc>
              <a:buNone/>
            </a:pPr>
            <a:r>
              <a:rPr lang="km-KH" sz="2000" dirty="0">
                <a:latin typeface="Kh Siemreap" panose="02000500000000020004" pitchFamily="2" charset="0"/>
                <a:cs typeface="Kh Siemreap" panose="02000500000000020004" pitchFamily="2" charset="0"/>
              </a:rPr>
              <a:t>​</a:t>
            </a:r>
            <a:r>
              <a:rPr lang="en-GB" sz="2000" dirty="0">
                <a:latin typeface="Kh Siemreap" panose="02000500000000020004" pitchFamily="2" charset="0"/>
                <a:cs typeface="Kh Siemreap" panose="02000500000000020004" pitchFamily="2" charset="0"/>
              </a:rPr>
              <a:t>07.</a:t>
            </a:r>
            <a:r>
              <a:rPr lang="km-KH" sz="2000" dirty="0">
                <a:latin typeface="Kh Siemreap" panose="02000500000000020004" pitchFamily="2" charset="0"/>
                <a:cs typeface="Kh Siemreap" panose="02000500000000020004" pitchFamily="2" charset="0"/>
              </a:rPr>
              <a:t>មេត្រីភាពកែប</a:t>
            </a:r>
            <a:endParaRPr lang="en-US" sz="2000" dirty="0">
              <a:latin typeface="Kh Siemreap" panose="02000500000000020004" pitchFamily="2" charset="0"/>
              <a:cs typeface="Kh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1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C9D4DB-276C-4E28-5632-B00FC02EC607}"/>
              </a:ext>
            </a:extLst>
          </p:cNvPr>
          <p:cNvSpPr/>
          <p:nvPr/>
        </p:nvSpPr>
        <p:spPr>
          <a:xfrm>
            <a:off x="792833" y="239140"/>
            <a:ext cx="11399168" cy="11818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5663DB-F7F5-E366-034E-8C64721CDD8F}"/>
              </a:ext>
            </a:extLst>
          </p:cNvPr>
          <p:cNvSpPr txBox="1">
            <a:spLocks/>
          </p:cNvSpPr>
          <p:nvPr/>
        </p:nvSpPr>
        <p:spPr>
          <a:xfrm>
            <a:off x="1927991" y="409166"/>
            <a:ext cx="7486457" cy="106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4800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បេសកជន​</a:t>
            </a:r>
            <a:endParaRPr lang="en-US" sz="3600" dirty="0">
              <a:latin typeface="AKbalthom Naga" panose="02000500000000000000" pitchFamily="2" charset="0"/>
              <a:cs typeface="AKbalthom Naga" panose="02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F70031-070C-BFA8-3997-12063413C93C}"/>
              </a:ext>
            </a:extLst>
          </p:cNvPr>
          <p:cNvSpPr/>
          <p:nvPr/>
        </p:nvSpPr>
        <p:spPr>
          <a:xfrm>
            <a:off x="178470" y="78286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CACCF3-F957-ABD4-47C8-70B81A202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82" t="2665" r="2631" b="2564"/>
          <a:stretch/>
        </p:blipFill>
        <p:spPr>
          <a:xfrm>
            <a:off x="191840" y="249841"/>
            <a:ext cx="1201985" cy="1181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1512EE-19E2-A399-C0D3-CFB9B816F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1" t="6317" r="55548" b="61972"/>
          <a:stretch/>
        </p:blipFill>
        <p:spPr>
          <a:xfrm>
            <a:off x="67776" y="1507430"/>
            <a:ext cx="3856524" cy="53361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F16719-2441-CE07-5D7E-3EB04593AF92}"/>
              </a:ext>
            </a:extLst>
          </p:cNvPr>
          <p:cNvSpPr txBox="1"/>
          <p:nvPr/>
        </p:nvSpPr>
        <p:spPr>
          <a:xfrm>
            <a:off x="4114800" y="1463446"/>
            <a:ext cx="793322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3200" dirty="0">
                <a:latin typeface="Kh Siemreap" panose="02000500000000020004" pitchFamily="2" charset="0"/>
                <a:ea typeface="Battambang" panose="020B0606030804020204" pitchFamily="34" charset="0"/>
                <a:cs typeface="Kh Siemreap" panose="02000500000000020004" pitchFamily="2" charset="0"/>
              </a:rPr>
              <a:t>អ្នកគ្រូ ឡាយ សឿន​ គឺ​ជា​បេសកជនខ្មែរដំបូង​ដែល​ត្រូវ​បាន​បញ្ជូន​ដោយមេត្រីភាពកម្ពុជាក្រោមការជួយ​ផ្គត់ផ្គង់ពីក្រុមជំនុំសមាជិក​ទាំងអស់ តាមរយៈ</a:t>
            </a:r>
            <a:br>
              <a:rPr lang="km-KH" sz="3200" dirty="0">
                <a:latin typeface="Kh Siemreap" panose="02000500000000020004" pitchFamily="2" charset="0"/>
                <a:ea typeface="Battambang" panose="020B0606030804020204" pitchFamily="34" charset="0"/>
                <a:cs typeface="Kh Siemreap" panose="02000500000000020004" pitchFamily="2" charset="0"/>
              </a:rPr>
            </a:br>
            <a:r>
              <a:rPr lang="km-KH" sz="3200" dirty="0">
                <a:latin typeface="Kh Siemreap" panose="02000500000000020004" pitchFamily="2" charset="0"/>
                <a:ea typeface="Battambang" panose="020B0606030804020204" pitchFamily="34" charset="0"/>
                <a:cs typeface="Kh Siemreap" panose="02000500000000020004" pitchFamily="2" charset="0"/>
              </a:rPr>
              <a:t>ដង្វាយ ​៥% ដែលក្រុមជំនុំ​និមួយៗបានថ្វាយ។</a:t>
            </a:r>
            <a:endParaRPr lang="en-US" sz="3200" dirty="0">
              <a:latin typeface="Kh Siemreap" panose="02000500000000020004" pitchFamily="2" charset="0"/>
              <a:ea typeface="Battambang" panose="020B0606030804020204" pitchFamily="34" charset="0"/>
              <a:cs typeface="Kh Siemreap" panose="02000500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DC7DA-5866-BE36-F2EC-0A4DA85F1EE3}"/>
              </a:ext>
            </a:extLst>
          </p:cNvPr>
          <p:cNvSpPr txBox="1"/>
          <p:nvPr/>
        </p:nvSpPr>
        <p:spPr>
          <a:xfrm>
            <a:off x="4114800" y="4718507"/>
            <a:ext cx="77681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 </a:t>
            </a:r>
            <a:r>
              <a:rPr lang="en-GB" sz="2800" b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Soeun</a:t>
            </a:r>
            <a:r>
              <a:rPr lang="en-GB" sz="2800" b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 first Cambodian missionary sent </a:t>
            </a:r>
          </a:p>
          <a:p>
            <a:r>
              <a:rPr lang="en-GB" sz="2800" b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GB" sz="28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</a:t>
            </a:r>
            <a:r>
              <a:rPr lang="en-GB" sz="2800" b="0" u="none" strike="noStrike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GB" sz="2800" b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support of all members through the 5% offering each year.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183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C9D4DB-276C-4E28-5632-B00FC02EC607}"/>
              </a:ext>
            </a:extLst>
          </p:cNvPr>
          <p:cNvSpPr/>
          <p:nvPr/>
        </p:nvSpPr>
        <p:spPr>
          <a:xfrm>
            <a:off x="792833" y="239140"/>
            <a:ext cx="11399168" cy="11818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5663DB-F7F5-E366-034E-8C64721CDD8F}"/>
              </a:ext>
            </a:extLst>
          </p:cNvPr>
          <p:cNvSpPr txBox="1">
            <a:spLocks/>
          </p:cNvSpPr>
          <p:nvPr/>
        </p:nvSpPr>
        <p:spPr>
          <a:xfrm>
            <a:off x="1927991" y="409166"/>
            <a:ext cx="7486457" cy="106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4800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គណៈកម្មាការ </a:t>
            </a:r>
            <a:r>
              <a:rPr lang="en-GB" sz="4800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committee</a:t>
            </a:r>
            <a:r>
              <a:rPr lang="km-KH" sz="4800" dirty="0">
                <a:solidFill>
                  <a:schemeClr val="bg1"/>
                </a:solidFill>
                <a:latin typeface="AKbalthom Naga" panose="02000500000000000000" pitchFamily="2" charset="0"/>
                <a:cs typeface="AKbalthom Naga" panose="02000500000000000000" pitchFamily="2" charset="0"/>
              </a:rPr>
              <a:t>​</a:t>
            </a:r>
            <a:endParaRPr lang="en-US" sz="3600" dirty="0">
              <a:latin typeface="AKbalthom Naga" panose="02000500000000000000" pitchFamily="2" charset="0"/>
              <a:cs typeface="AKbalthom Naga" panose="02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F70031-070C-BFA8-3997-12063413C93C}"/>
              </a:ext>
            </a:extLst>
          </p:cNvPr>
          <p:cNvSpPr/>
          <p:nvPr/>
        </p:nvSpPr>
        <p:spPr>
          <a:xfrm>
            <a:off x="178470" y="78286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CACCF3-F957-ABD4-47C8-70B81A202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82" t="2665" r="2631" b="2564"/>
          <a:stretch/>
        </p:blipFill>
        <p:spPr>
          <a:xfrm>
            <a:off x="191840" y="249841"/>
            <a:ext cx="1201985" cy="1181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B9381A-40BA-394A-D3E7-2B98EB348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2" r="9284" b="58066"/>
          <a:stretch/>
        </p:blipFill>
        <p:spPr>
          <a:xfrm>
            <a:off x="0" y="1772312"/>
            <a:ext cx="5790746" cy="36039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418C60-7D9F-BE87-7367-A7DE309F5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69" r="8729"/>
          <a:stretch/>
        </p:blipFill>
        <p:spPr>
          <a:xfrm>
            <a:off x="5790746" y="1624994"/>
            <a:ext cx="6401254" cy="53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434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615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Adobe Devanagari</vt:lpstr>
      <vt:lpstr>AKbalthom Naga</vt:lpstr>
      <vt:lpstr>Arial</vt:lpstr>
      <vt:lpstr>Calibri</vt:lpstr>
      <vt:lpstr>Calibri Light</vt:lpstr>
      <vt:lpstr>Cambria</vt:lpstr>
      <vt:lpstr>Chenla</vt:lpstr>
      <vt:lpstr>Kh Siemreap</vt:lpstr>
      <vt:lpstr>Times New Roman</vt:lpstr>
      <vt:lpstr>Office Theme</vt:lpstr>
      <vt:lpstr>ក្រុមជំនុំ​​មេត្រីភាព​កម្ពុជា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សមាជិក​របស់​មេត្រីភាព​កម្ពុជា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</dc:title>
  <dc:creator>Vachna Va</dc:creator>
  <cp:lastModifiedBy>Mony Roat Sat</cp:lastModifiedBy>
  <cp:revision>325</cp:revision>
  <dcterms:created xsi:type="dcterms:W3CDTF">2018-07-17T08:32:41Z</dcterms:created>
  <dcterms:modified xsi:type="dcterms:W3CDTF">2023-11-22T03:27:48Z</dcterms:modified>
</cp:coreProperties>
</file>